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9" r:id="rId5"/>
    <p:sldId id="277" r:id="rId6"/>
    <p:sldId id="285" r:id="rId7"/>
    <p:sldId id="282" r:id="rId8"/>
    <p:sldId id="281" r:id="rId9"/>
    <p:sldId id="284" r:id="rId10"/>
    <p:sldId id="278" r:id="rId11"/>
    <p:sldId id="288" r:id="rId12"/>
    <p:sldId id="290" r:id="rId13"/>
    <p:sldId id="280" r:id="rId14"/>
    <p:sldId id="289" r:id="rId15"/>
    <p:sldId id="292" r:id="rId16"/>
    <p:sldId id="294" r:id="rId17"/>
    <p:sldId id="293" r:id="rId18"/>
    <p:sldId id="295" r:id="rId19"/>
    <p:sldId id="291" r:id="rId20"/>
    <p:sldId id="287" r:id="rId21"/>
    <p:sldId id="283" r:id="rId22"/>
    <p:sldId id="297" r:id="rId23"/>
    <p:sldId id="279" r:id="rId24"/>
    <p:sldId id="296" r:id="rId25"/>
    <p:sldId id="275" r:id="rId26"/>
    <p:sldId id="276" r:id="rId2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1C87"/>
    <a:srgbClr val="C0167A"/>
    <a:srgbClr val="706259"/>
    <a:srgbClr val="71286F"/>
    <a:srgbClr val="66296F"/>
    <a:srgbClr val="4B285F"/>
    <a:srgbClr val="8D0C64"/>
    <a:srgbClr val="EC0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1278" autoAdjust="0"/>
  </p:normalViewPr>
  <p:slideViewPr>
    <p:cSldViewPr snapToGrid="0" snapToObjects="1">
      <p:cViewPr varScale="1">
        <p:scale>
          <a:sx n="139" d="100"/>
          <a:sy n="139" d="100"/>
        </p:scale>
        <p:origin x="7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nco, Lucas" userId="2b840e4c-82a1-4929-a31c-d1ac93dce3f9" providerId="ADAL" clId="{58CCD818-EA17-4087-B302-84FAD5D9A155}"/>
    <pc:docChg chg="custSel modSld">
      <pc:chgData name="Finco, Lucas" userId="2b840e4c-82a1-4929-a31c-d1ac93dce3f9" providerId="ADAL" clId="{58CCD818-EA17-4087-B302-84FAD5D9A155}" dt="2019-12-04T15:05:57.130" v="10" actId="20577"/>
      <pc:docMkLst>
        <pc:docMk/>
      </pc:docMkLst>
      <pc:sldChg chg="modSp">
        <pc:chgData name="Finco, Lucas" userId="2b840e4c-82a1-4929-a31c-d1ac93dce3f9" providerId="ADAL" clId="{58CCD818-EA17-4087-B302-84FAD5D9A155}" dt="2019-12-04T15:05:57.130" v="10" actId="20577"/>
        <pc:sldMkLst>
          <pc:docMk/>
          <pc:sldMk cId="1816937605" sldId="259"/>
        </pc:sldMkLst>
        <pc:spChg chg="mod">
          <ac:chgData name="Finco, Lucas" userId="2b840e4c-82a1-4929-a31c-d1ac93dce3f9" providerId="ADAL" clId="{58CCD818-EA17-4087-B302-84FAD5D9A155}" dt="2019-12-04T15:05:57.130" v="10" actId="20577"/>
          <ac:spMkLst>
            <pc:docMk/>
            <pc:sldMk cId="1816937605" sldId="259"/>
            <ac:spMk id="2" creationId="{4556064C-667D-CC4D-98AB-89E7542BBA2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078C89-E041-DB43-BDBB-27AF9EA0DA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832144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FFFFFF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27359-514D-DA45-903A-0DE6C4F936B2}"/>
              </a:ext>
            </a:extLst>
          </p:cNvPr>
          <p:cNvSpPr/>
          <p:nvPr userDrawn="1"/>
        </p:nvSpPr>
        <p:spPr>
          <a:xfrm>
            <a:off x="0" y="4721225"/>
            <a:ext cx="9144000" cy="4280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942E5F-CF8E-5C4E-9AE9-ED7BF4B88D37}"/>
              </a:ext>
            </a:extLst>
          </p:cNvPr>
          <p:cNvSpPr txBox="1"/>
          <p:nvPr userDrawn="1"/>
        </p:nvSpPr>
        <p:spPr>
          <a:xfrm>
            <a:off x="349113" y="478297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chemeClr val="bg1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98DB11-6A0B-F247-AB26-68DF3D6A1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6" t="8985" r="5290" b="10968"/>
          <a:stretch/>
        </p:blipFill>
        <p:spPr>
          <a:xfrm>
            <a:off x="301692" y="140357"/>
            <a:ext cx="1406258" cy="6463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0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C68B631-FAC6-5A46-8FFF-0B838858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73BC79C-3A0C-5F45-8A15-CA56040C4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03DD9-7EA0-9644-947A-ADBEA09C7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A53CC7D-412D-0742-937E-603D05878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7382F2E-279A-9146-923C-626DF1AA0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E7FC2B-E056-0243-9342-6203125D500D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F166B4-6AD2-FC4D-8BB3-2F4F5890BA98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FB8172-A852-0242-9148-2D7EA2B65225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42" name="Picture 41" descr="Insight-logo-W.png">
            <a:extLst>
              <a:ext uri="{FF2B5EF4-FFF2-40B4-BE49-F238E27FC236}">
                <a16:creationId xmlns:a16="http://schemas.microsoft.com/office/drawing/2014/main" id="{31AF1552-2A47-CA4E-A465-F6BD028282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A166C3-DB6A-8046-AD7F-BFA8A95A1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808D110-D821-D342-B566-15F119A8B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874D13A-3C67-9B40-ACA7-E3D555217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4869AB-8F7F-8D44-949C-3D96F7B8455B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71F21B-58C1-9540-94ED-AD402A7E70EC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98F118-6B30-D943-AAF2-303B8A00A49E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19" name="Picture 18" descr="Insight-logo-W.png">
            <a:extLst>
              <a:ext uri="{FF2B5EF4-FFF2-40B4-BE49-F238E27FC236}">
                <a16:creationId xmlns:a16="http://schemas.microsoft.com/office/drawing/2014/main" id="{CC7B76DD-4997-5A4F-A5F8-EE3984820A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69521-5C1A-9449-A4B2-B54C1676D5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30235D-75EC-2B48-AD54-1C7E0E9C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0CB52-4535-8B4B-A39E-898128966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6BC72A-7A66-EF4E-8FE2-1424699F638C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1800A-446E-3140-9DA1-A923B584042D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DC3B7E-9E7A-384E-83FD-0E6298083A75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18" name="Picture 17" descr="Insight-logo-W.png">
            <a:extLst>
              <a:ext uri="{FF2B5EF4-FFF2-40B4-BE49-F238E27FC236}">
                <a16:creationId xmlns:a16="http://schemas.microsoft.com/office/drawing/2014/main" id="{382AB970-1A45-EA4F-9DC9-6B1F71207B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49ED6E-7641-ED45-A313-557B1C4352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30235D-75EC-2B48-AD54-1C7E0E9C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0CB52-4535-8B4B-A39E-898128966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6BC72A-7A66-EF4E-8FE2-1424699F638C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1800A-446E-3140-9DA1-A923B584042D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DC3B7E-9E7A-384E-83FD-0E6298083A75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18" name="Picture 17" descr="Insight-logo-W.png">
            <a:extLst>
              <a:ext uri="{FF2B5EF4-FFF2-40B4-BE49-F238E27FC236}">
                <a16:creationId xmlns:a16="http://schemas.microsoft.com/office/drawing/2014/main" id="{382AB970-1A45-EA4F-9DC9-6B1F71207B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9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57C2E2-903D-474C-BE84-B9DF7D28C2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30235D-75EC-2B48-AD54-1C7E0E9C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0CB52-4535-8B4B-A39E-898128966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6BC72A-7A66-EF4E-8FE2-1424699F638C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1800A-446E-3140-9DA1-A923B584042D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DC3B7E-9E7A-384E-83FD-0E6298083A75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18" name="Picture 17" descr="Insight-logo-W.png">
            <a:extLst>
              <a:ext uri="{FF2B5EF4-FFF2-40B4-BE49-F238E27FC236}">
                <a16:creationId xmlns:a16="http://schemas.microsoft.com/office/drawing/2014/main" id="{382AB970-1A45-EA4F-9DC9-6B1F71207B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6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A1756F-A989-7140-A46E-D82F022F76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DDA36AD-9FE1-7643-B94A-D2BD5F34E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B6AA0BA-75CA-3B4A-A0DC-E8FD8B3AB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B30E4-3620-1D4B-AD91-EFF3E219EFA1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3CCF1B-53F7-B543-B5AD-D74A7B8078F5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4E1C7-C7CB-C54D-88D7-58DA3C6F3AC5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18" name="Picture 17" descr="Insight-logo-W.png">
            <a:extLst>
              <a:ext uri="{FF2B5EF4-FFF2-40B4-BE49-F238E27FC236}">
                <a16:creationId xmlns:a16="http://schemas.microsoft.com/office/drawing/2014/main" id="{4D91B356-07E0-9142-AE91-C221267476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F1CF24-83C5-A748-9E2C-8629BED836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DDA36AD-9FE1-7643-B94A-D2BD5F34E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B6AA0BA-75CA-3B4A-A0DC-E8FD8B3AB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B30E4-3620-1D4B-AD91-EFF3E219EFA1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3CCF1B-53F7-B543-B5AD-D74A7B8078F5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4E1C7-C7CB-C54D-88D7-58DA3C6F3AC5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18" name="Picture 17" descr="Insight-logo-W.png">
            <a:extLst>
              <a:ext uri="{FF2B5EF4-FFF2-40B4-BE49-F238E27FC236}">
                <a16:creationId xmlns:a16="http://schemas.microsoft.com/office/drawing/2014/main" id="{4D91B356-07E0-9142-AE91-C221267476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9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78321-E302-0E4C-9944-478F0D4688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DDA36AD-9FE1-7643-B94A-D2BD5F34E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B6AA0BA-75CA-3B4A-A0DC-E8FD8B3AB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B30E4-3620-1D4B-AD91-EFF3E219EFA1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3CCF1B-53F7-B543-B5AD-D74A7B8078F5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4E1C7-C7CB-C54D-88D7-58DA3C6F3AC5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18" name="Picture 17" descr="Insight-logo-W.png">
            <a:extLst>
              <a:ext uri="{FF2B5EF4-FFF2-40B4-BE49-F238E27FC236}">
                <a16:creationId xmlns:a16="http://schemas.microsoft.com/office/drawing/2014/main" id="{4D91B356-07E0-9142-AE91-C221267476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9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B5A7E3-EB46-7342-BBB9-F6BE86BF662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62475"/>
            <a:ext cx="6089715" cy="581023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230067" y="99446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3226307" y="4846210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645050" y="4797630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D2BFB-E543-7145-91D8-37D7528E38E9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38" y="4592950"/>
            <a:ext cx="1567951" cy="57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77" r:id="rId5"/>
    <p:sldLayoutId id="2147483676" r:id="rId6"/>
    <p:sldLayoutId id="2147483674" r:id="rId7"/>
    <p:sldLayoutId id="2147483678" r:id="rId8"/>
    <p:sldLayoutId id="2147483679" r:id="rId9"/>
    <p:sldLayoutId id="2147483675" r:id="rId10"/>
    <p:sldLayoutId id="2147483666" r:id="rId11"/>
    <p:sldLayoutId id="21474836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rgbClr val="706259"/>
          </a:solidFill>
          <a:latin typeface="Rockwell" panose="02060603020205020403" pitchFamily="18" charset="77"/>
          <a:ea typeface="Verdana" charset="0"/>
          <a:cs typeface="Verdan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064C-667D-CC4D-98AB-89E7542BBA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Keeping Labor </a:t>
            </a:r>
            <a:r>
              <a:rPr lang="en-US"/>
              <a:t>Safe – Phase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088902-2FD2-5644-AE2E-6CBC1964C9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Machine Learning Outcomes</a:t>
            </a:r>
          </a:p>
          <a:p>
            <a:r>
              <a:rPr lang="en-US" dirty="0"/>
              <a:t>Lucas Finco</a:t>
            </a:r>
          </a:p>
        </p:txBody>
      </p:sp>
    </p:spTree>
    <p:extLst>
      <p:ext uri="{BB962C8B-B14F-4D97-AF65-F5344CB8AC3E}">
        <p14:creationId xmlns:p14="http://schemas.microsoft.com/office/powerpoint/2010/main" val="1816937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 txBox="1">
            <a:spLocks/>
          </p:cNvSpPr>
          <p:nvPr/>
        </p:nvSpPr>
        <p:spPr>
          <a:xfrm>
            <a:off x="230067" y="986156"/>
            <a:ext cx="6292653" cy="3189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06259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06259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06259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06259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06259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Ground Truth provided by Dr. Eden’s review of strips provided</a:t>
            </a:r>
          </a:p>
          <a:p>
            <a:r>
              <a:rPr lang="en-US" dirty="0"/>
              <a:t>Number of observations: 22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628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Excessive UA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6292653" cy="318960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Number of contractions exceeds 4 in 10 minutes</a:t>
            </a:r>
          </a:p>
          <a:p>
            <a:r>
              <a:rPr lang="en-US" dirty="0"/>
              <a:t>Accuracy: 86%</a:t>
            </a:r>
          </a:p>
          <a:p>
            <a:r>
              <a:rPr lang="en-US" dirty="0"/>
              <a:t>Sensitivity, Recall: 78%</a:t>
            </a:r>
          </a:p>
          <a:p>
            <a:r>
              <a:rPr lang="en-US" dirty="0"/>
              <a:t>Specificity: 92%</a:t>
            </a:r>
          </a:p>
          <a:p>
            <a:r>
              <a:rPr lang="en-US" dirty="0"/>
              <a:t>Precision, PPV: 88%</a:t>
            </a:r>
          </a:p>
          <a:p>
            <a:r>
              <a:rPr lang="en-US" dirty="0"/>
              <a:t>NPV: 86%</a:t>
            </a:r>
          </a:p>
          <a:p>
            <a:r>
              <a:rPr lang="en-US" dirty="0"/>
              <a:t>True Negative Rate: 92%</a:t>
            </a:r>
          </a:p>
          <a:p>
            <a:endParaRPr lang="en-US" dirty="0"/>
          </a:p>
          <a:p>
            <a:r>
              <a:rPr lang="en-US" dirty="0"/>
              <a:t>Good result, confident in </a:t>
            </a:r>
            <a:br>
              <a:rPr lang="en-US" dirty="0"/>
            </a:br>
            <a:r>
              <a:rPr lang="en-US" dirty="0"/>
              <a:t>conservative prediction, </a:t>
            </a:r>
            <a:br>
              <a:rPr lang="en-US" dirty="0"/>
            </a:br>
            <a:r>
              <a:rPr lang="en-US" dirty="0"/>
              <a:t>but could improve make less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012120"/>
              </p:ext>
            </p:extLst>
          </p:nvPr>
        </p:nvGraphicFramePr>
        <p:xfrm>
          <a:off x="3912739" y="2002790"/>
          <a:ext cx="5044439" cy="2249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301">
                  <a:extLst>
                    <a:ext uri="{9D8B030D-6E8A-4147-A177-3AD203B41FA5}">
                      <a16:colId xmlns:a16="http://schemas.microsoft.com/office/drawing/2014/main" val="4094567566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3329171323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3239924418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4250039515"/>
                    </a:ext>
                  </a:extLst>
                </a:gridCol>
              </a:tblGrid>
              <a:tr h="5622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Actual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C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829352"/>
                  </a:ext>
                </a:extLst>
              </a:tr>
              <a:tr h="562293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Predicted</a:t>
                      </a:r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01C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129297"/>
                  </a:ext>
                </a:extLst>
              </a:tr>
              <a:tr h="5622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19260"/>
                  </a:ext>
                </a:extLst>
              </a:tr>
              <a:tr h="5622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356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255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FHR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8" y="986156"/>
            <a:ext cx="3948232" cy="33496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FHR Baseline &lt; 110 or &gt;= 160</a:t>
            </a:r>
          </a:p>
          <a:p>
            <a:r>
              <a:rPr lang="en-US" dirty="0"/>
              <a:t>Accuracy: 100%</a:t>
            </a:r>
          </a:p>
          <a:p>
            <a:r>
              <a:rPr lang="en-US" dirty="0"/>
              <a:t>Sensitivity, Recall: 100%</a:t>
            </a:r>
          </a:p>
          <a:p>
            <a:r>
              <a:rPr lang="en-US" dirty="0"/>
              <a:t>Specificity: 100%</a:t>
            </a:r>
          </a:p>
          <a:p>
            <a:r>
              <a:rPr lang="en-US" dirty="0"/>
              <a:t>Precision, PPV: 100%</a:t>
            </a:r>
          </a:p>
          <a:p>
            <a:r>
              <a:rPr lang="en-US" dirty="0"/>
              <a:t>NPV: 100%</a:t>
            </a:r>
          </a:p>
          <a:p>
            <a:r>
              <a:rPr lang="en-US" dirty="0"/>
              <a:t>True Negative Rate: 100%</a:t>
            </a:r>
          </a:p>
          <a:p>
            <a:endParaRPr lang="en-US" dirty="0"/>
          </a:p>
          <a:p>
            <a:r>
              <a:rPr lang="en-US" dirty="0"/>
              <a:t>Very strong result, note only one zero, no improvement needed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756835"/>
              </p:ext>
            </p:extLst>
          </p:nvPr>
        </p:nvGraphicFramePr>
        <p:xfrm>
          <a:off x="3912739" y="2002790"/>
          <a:ext cx="5044439" cy="2249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301">
                  <a:extLst>
                    <a:ext uri="{9D8B030D-6E8A-4147-A177-3AD203B41FA5}">
                      <a16:colId xmlns:a16="http://schemas.microsoft.com/office/drawing/2014/main" val="4094567566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3329171323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3239924418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4250039515"/>
                    </a:ext>
                  </a:extLst>
                </a:gridCol>
              </a:tblGrid>
              <a:tr h="5622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Actual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C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829352"/>
                  </a:ext>
                </a:extLst>
              </a:tr>
              <a:tr h="562293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Predicted</a:t>
                      </a:r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01C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129297"/>
                  </a:ext>
                </a:extLst>
              </a:tr>
              <a:tr h="5622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19260"/>
                  </a:ext>
                </a:extLst>
              </a:tr>
              <a:tr h="5622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356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21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FHR Accelerations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6292653" cy="326580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FHR Accelerations = 0</a:t>
            </a:r>
          </a:p>
          <a:p>
            <a:r>
              <a:rPr lang="en-US" dirty="0"/>
              <a:t>Accuracy: 91%</a:t>
            </a:r>
          </a:p>
          <a:p>
            <a:r>
              <a:rPr lang="en-US" dirty="0"/>
              <a:t>Sensitivity, Recall: 100%</a:t>
            </a:r>
          </a:p>
          <a:p>
            <a:r>
              <a:rPr lang="en-US" dirty="0"/>
              <a:t>Specificity: 67%</a:t>
            </a:r>
          </a:p>
          <a:p>
            <a:r>
              <a:rPr lang="en-US" dirty="0"/>
              <a:t>Precision, PPV: 89%</a:t>
            </a:r>
          </a:p>
          <a:p>
            <a:r>
              <a:rPr lang="en-US" dirty="0"/>
              <a:t>NPV: 100%</a:t>
            </a:r>
          </a:p>
          <a:p>
            <a:r>
              <a:rPr lang="en-US" dirty="0"/>
              <a:t>True Negative Rate: 67%</a:t>
            </a:r>
          </a:p>
          <a:p>
            <a:endParaRPr lang="en-US" dirty="0"/>
          </a:p>
          <a:p>
            <a:r>
              <a:rPr lang="en-US" dirty="0"/>
              <a:t>Good result, zero false </a:t>
            </a:r>
            <a:br>
              <a:rPr lang="en-US" dirty="0"/>
            </a:br>
            <a:r>
              <a:rPr lang="en-US" dirty="0"/>
              <a:t>negatives, but 2 false </a:t>
            </a:r>
            <a:br>
              <a:rPr lang="en-US" dirty="0"/>
            </a:br>
            <a:r>
              <a:rPr lang="en-US" dirty="0"/>
              <a:t>positives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665944"/>
              </p:ext>
            </p:extLst>
          </p:nvPr>
        </p:nvGraphicFramePr>
        <p:xfrm>
          <a:off x="3912739" y="2002790"/>
          <a:ext cx="5044439" cy="2249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301">
                  <a:extLst>
                    <a:ext uri="{9D8B030D-6E8A-4147-A177-3AD203B41FA5}">
                      <a16:colId xmlns:a16="http://schemas.microsoft.com/office/drawing/2014/main" val="4094567566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3329171323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3239924418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4250039515"/>
                    </a:ext>
                  </a:extLst>
                </a:gridCol>
              </a:tblGrid>
              <a:tr h="5622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Actual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C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829352"/>
                  </a:ext>
                </a:extLst>
              </a:tr>
              <a:tr h="562293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Predicted</a:t>
                      </a:r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01C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129297"/>
                  </a:ext>
                </a:extLst>
              </a:tr>
              <a:tr h="5622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19260"/>
                  </a:ext>
                </a:extLst>
              </a:tr>
              <a:tr h="5622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356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030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FHR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6292653" cy="32658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FHR Variability &lt; 5 or &gt; 15</a:t>
            </a:r>
          </a:p>
          <a:p>
            <a:r>
              <a:rPr lang="en-US" dirty="0"/>
              <a:t>Accuracy: 77%</a:t>
            </a:r>
          </a:p>
          <a:p>
            <a:r>
              <a:rPr lang="en-US" dirty="0"/>
              <a:t>Sensitivity, Recall: 92%</a:t>
            </a:r>
          </a:p>
          <a:p>
            <a:r>
              <a:rPr lang="en-US" dirty="0"/>
              <a:t>Specificity: 60%</a:t>
            </a:r>
          </a:p>
          <a:p>
            <a:r>
              <a:rPr lang="en-US" dirty="0"/>
              <a:t>Precision, PPV: 73%</a:t>
            </a:r>
          </a:p>
          <a:p>
            <a:r>
              <a:rPr lang="en-US" dirty="0"/>
              <a:t>NPV: 86%</a:t>
            </a:r>
          </a:p>
          <a:p>
            <a:r>
              <a:rPr lang="en-US" dirty="0"/>
              <a:t>True Negative Rate: 60%</a:t>
            </a:r>
          </a:p>
          <a:p>
            <a:endParaRPr lang="en-US" dirty="0"/>
          </a:p>
          <a:p>
            <a:r>
              <a:rPr lang="en-US" dirty="0"/>
              <a:t>Good result, better at </a:t>
            </a:r>
            <a:br>
              <a:rPr lang="en-US" dirty="0"/>
            </a:br>
            <a:r>
              <a:rPr lang="en-US" dirty="0"/>
              <a:t>predicting zeros, which is </a:t>
            </a:r>
            <a:br>
              <a:rPr lang="en-US" dirty="0"/>
            </a:br>
            <a:r>
              <a:rPr lang="en-US" dirty="0"/>
              <a:t>important, but missed 5 </a:t>
            </a:r>
            <a:br>
              <a:rPr lang="en-US" dirty="0"/>
            </a:br>
            <a:r>
              <a:rPr lang="en-US" dirty="0"/>
              <a:t>zeros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86604"/>
              </p:ext>
            </p:extLst>
          </p:nvPr>
        </p:nvGraphicFramePr>
        <p:xfrm>
          <a:off x="3912739" y="2002790"/>
          <a:ext cx="5044439" cy="2249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301">
                  <a:extLst>
                    <a:ext uri="{9D8B030D-6E8A-4147-A177-3AD203B41FA5}">
                      <a16:colId xmlns:a16="http://schemas.microsoft.com/office/drawing/2014/main" val="4094567566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3329171323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3239924418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4250039515"/>
                    </a:ext>
                  </a:extLst>
                </a:gridCol>
              </a:tblGrid>
              <a:tr h="5622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Actual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C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829352"/>
                  </a:ext>
                </a:extLst>
              </a:tr>
              <a:tr h="562293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Predicted</a:t>
                      </a:r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01C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129297"/>
                  </a:ext>
                </a:extLst>
              </a:tr>
              <a:tr h="5622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19260"/>
                  </a:ext>
                </a:extLst>
              </a:tr>
              <a:tr h="5622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356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1248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FHR Late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6292653" cy="32658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FHR Late Recovery Present</a:t>
            </a:r>
          </a:p>
          <a:p>
            <a:r>
              <a:rPr lang="en-US" dirty="0"/>
              <a:t>Accuracy: 77%</a:t>
            </a:r>
          </a:p>
          <a:p>
            <a:r>
              <a:rPr lang="en-US" dirty="0"/>
              <a:t>Sensitivity, Recall: 88%</a:t>
            </a:r>
          </a:p>
          <a:p>
            <a:r>
              <a:rPr lang="en-US" dirty="0"/>
              <a:t>Specificity: 50%</a:t>
            </a:r>
          </a:p>
          <a:p>
            <a:r>
              <a:rPr lang="en-US" dirty="0"/>
              <a:t>Precision, PPV: 82%</a:t>
            </a:r>
          </a:p>
          <a:p>
            <a:r>
              <a:rPr lang="en-US" dirty="0"/>
              <a:t>NPV: 60%</a:t>
            </a:r>
          </a:p>
          <a:p>
            <a:r>
              <a:rPr lang="en-US" dirty="0"/>
              <a:t>True Negative Rate: 50%</a:t>
            </a:r>
          </a:p>
          <a:p>
            <a:endParaRPr lang="en-US" dirty="0"/>
          </a:p>
          <a:p>
            <a:r>
              <a:rPr lang="en-US" dirty="0"/>
              <a:t>Good result, confident in </a:t>
            </a:r>
            <a:br>
              <a:rPr lang="en-US" dirty="0"/>
            </a:br>
            <a:r>
              <a:rPr lang="en-US" dirty="0"/>
              <a:t>prediction, but weak with </a:t>
            </a:r>
            <a:br>
              <a:rPr lang="en-US" dirty="0"/>
            </a:br>
            <a:r>
              <a:rPr lang="en-US" dirty="0"/>
              <a:t>actual zeros, and 2 false </a:t>
            </a:r>
            <a:br>
              <a:rPr lang="en-US" dirty="0"/>
            </a:br>
            <a:r>
              <a:rPr lang="en-US" dirty="0"/>
              <a:t>negatives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937103"/>
              </p:ext>
            </p:extLst>
          </p:nvPr>
        </p:nvGraphicFramePr>
        <p:xfrm>
          <a:off x="3912739" y="2002790"/>
          <a:ext cx="5044439" cy="2249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301">
                  <a:extLst>
                    <a:ext uri="{9D8B030D-6E8A-4147-A177-3AD203B41FA5}">
                      <a16:colId xmlns:a16="http://schemas.microsoft.com/office/drawing/2014/main" val="4094567566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3329171323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3239924418"/>
                    </a:ext>
                  </a:extLst>
                </a:gridCol>
                <a:gridCol w="1482046">
                  <a:extLst>
                    <a:ext uri="{9D8B030D-6E8A-4147-A177-3AD203B41FA5}">
                      <a16:colId xmlns:a16="http://schemas.microsoft.com/office/drawing/2014/main" val="4250039515"/>
                    </a:ext>
                  </a:extLst>
                </a:gridCol>
              </a:tblGrid>
              <a:tr h="5622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Actual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C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829352"/>
                  </a:ext>
                </a:extLst>
              </a:tr>
              <a:tr h="562293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Predicted</a:t>
                      </a:r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01C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129297"/>
                  </a:ext>
                </a:extLst>
              </a:tr>
              <a:tr h="5622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19260"/>
                  </a:ext>
                </a:extLst>
              </a:tr>
              <a:tr h="5622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356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405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ToDo’s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AUC method for late recoveries</a:t>
            </a:r>
          </a:p>
          <a:p>
            <a:r>
              <a:rPr lang="en-US" dirty="0"/>
              <a:t>Overshoots</a:t>
            </a:r>
          </a:p>
          <a:p>
            <a:r>
              <a:rPr lang="en-US" dirty="0"/>
              <a:t>Decelerations</a:t>
            </a:r>
          </a:p>
          <a:p>
            <a:r>
              <a:rPr lang="en-US" dirty="0"/>
              <a:t>Data Quality Metric</a:t>
            </a:r>
          </a:p>
          <a:p>
            <a:r>
              <a:rPr lang="en-US" dirty="0"/>
              <a:t>Analysis Confidence Metric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47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ground truth at the source of the data</a:t>
            </a:r>
          </a:p>
          <a:p>
            <a:pPr lvl="1"/>
            <a:r>
              <a:rPr lang="en-US" dirty="0"/>
              <a:t>When contractions happen</a:t>
            </a:r>
          </a:p>
          <a:p>
            <a:pPr lvl="1"/>
            <a:r>
              <a:rPr lang="en-US" dirty="0"/>
              <a:t>When accelerations happen</a:t>
            </a:r>
          </a:p>
          <a:p>
            <a:pPr lvl="1"/>
            <a:r>
              <a:rPr lang="en-US" dirty="0"/>
              <a:t>When late recoveries happen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8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727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 Curve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Samples of UA traces extracted and fit for testing</a:t>
            </a:r>
          </a:p>
          <a:p>
            <a:r>
              <a:rPr lang="en-US" dirty="0"/>
              <a:t>Fitting normal curve y = a +b * </a:t>
            </a:r>
            <a:r>
              <a:rPr lang="en-US" dirty="0" err="1"/>
              <a:t>e</a:t>
            </a:r>
            <a:r>
              <a:rPr lang="en-US" baseline="30000" dirty="0" err="1"/>
              <a:t>c</a:t>
            </a:r>
            <a:r>
              <a:rPr lang="en-US" baseline="30000" dirty="0"/>
              <a:t>*t</a:t>
            </a:r>
            <a:r>
              <a:rPr lang="en-US" baseline="50000" dirty="0"/>
              <a:t>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236" y="1904237"/>
            <a:ext cx="3294342" cy="2270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81" y="1904237"/>
            <a:ext cx="3294341" cy="227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03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 (to date)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data samples of traces to re-produce strip</a:t>
            </a:r>
          </a:p>
          <a:p>
            <a:r>
              <a:rPr lang="en-US" dirty="0"/>
              <a:t>Identify UA baseline</a:t>
            </a:r>
          </a:p>
          <a:p>
            <a:r>
              <a:rPr lang="en-US" dirty="0"/>
              <a:t>Identify contractions</a:t>
            </a:r>
          </a:p>
          <a:p>
            <a:r>
              <a:rPr lang="en-US" dirty="0"/>
              <a:t>Calculate U, R, and U/R ratio</a:t>
            </a:r>
          </a:p>
          <a:p>
            <a:r>
              <a:rPr lang="en-US" dirty="0"/>
              <a:t>Calculate FHR baseline</a:t>
            </a:r>
          </a:p>
          <a:p>
            <a:r>
              <a:rPr lang="en-US" dirty="0"/>
              <a:t>Calculate FHR variability</a:t>
            </a:r>
          </a:p>
          <a:p>
            <a:r>
              <a:rPr lang="en-US" dirty="0"/>
              <a:t>Identify late recoveries</a:t>
            </a:r>
          </a:p>
          <a:p>
            <a:r>
              <a:rPr lang="en-US" dirty="0"/>
              <a:t>Identify accelerations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323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 Curve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Samples of UA traces extracted and fit for testing</a:t>
            </a:r>
          </a:p>
          <a:p>
            <a:r>
              <a:rPr lang="en-US" dirty="0"/>
              <a:t>Fitting log-normal curve y = a +b * log(</a:t>
            </a:r>
            <a:r>
              <a:rPr lang="en-US" dirty="0" err="1"/>
              <a:t>e</a:t>
            </a:r>
            <a:r>
              <a:rPr lang="en-US" baseline="30000" dirty="0" err="1"/>
              <a:t>c</a:t>
            </a:r>
            <a:r>
              <a:rPr lang="en-US" baseline="30000" dirty="0"/>
              <a:t>*t</a:t>
            </a:r>
            <a:r>
              <a:rPr lang="en-US" baseline="50000" dirty="0"/>
              <a:t>2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different shapes</a:t>
            </a:r>
          </a:p>
          <a:p>
            <a:r>
              <a:rPr lang="en-US" dirty="0"/>
              <a:t>Not confident in optimizer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289" y="1988643"/>
            <a:ext cx="3294341" cy="227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7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 Curve Fitting -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Challenging to find a consistent curve fitting method that will work</a:t>
            </a:r>
          </a:p>
          <a:p>
            <a:r>
              <a:rPr lang="en-US" dirty="0"/>
              <a:t>If it could work consistently, we could extract extra insights from UA shapes:</a:t>
            </a:r>
          </a:p>
          <a:p>
            <a:pPr lvl="1"/>
            <a:r>
              <a:rPr lang="en-US" dirty="0"/>
              <a:t>Bell curve or log-normal</a:t>
            </a:r>
          </a:p>
          <a:p>
            <a:pPr lvl="1"/>
            <a:r>
              <a:rPr lang="en-US" dirty="0"/>
              <a:t>Width/height factor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289" y="1988643"/>
            <a:ext cx="3294341" cy="227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70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2271-28C6-B04D-B8F9-61D14FBD1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32787E-0E45-564F-98C4-FA7CF8B1A4D1}"/>
              </a:ext>
            </a:extLst>
          </p:cNvPr>
          <p:cNvCxnSpPr/>
          <p:nvPr/>
        </p:nvCxnSpPr>
        <p:spPr>
          <a:xfrm>
            <a:off x="271969" y="2840461"/>
            <a:ext cx="8525566" cy="0"/>
          </a:xfrm>
          <a:prstGeom prst="line">
            <a:avLst/>
          </a:prstGeom>
          <a:ln w="25400" cap="rnd">
            <a:solidFill>
              <a:srgbClr val="8A847C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3766D5-F47A-1340-B90C-BF1C3BAAECCE}"/>
              </a:ext>
            </a:extLst>
          </p:cNvPr>
          <p:cNvCxnSpPr>
            <a:cxnSpLocks/>
          </p:cNvCxnSpPr>
          <p:nvPr/>
        </p:nvCxnSpPr>
        <p:spPr>
          <a:xfrm>
            <a:off x="4268984" y="1149650"/>
            <a:ext cx="0" cy="1618488"/>
          </a:xfrm>
          <a:prstGeom prst="line">
            <a:avLst/>
          </a:prstGeom>
          <a:ln w="28575" cap="rnd">
            <a:solidFill>
              <a:srgbClr val="8A847C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4AFD7E-A4C8-0545-B1A4-D752C32B123E}"/>
              </a:ext>
            </a:extLst>
          </p:cNvPr>
          <p:cNvCxnSpPr>
            <a:cxnSpLocks/>
          </p:cNvCxnSpPr>
          <p:nvPr/>
        </p:nvCxnSpPr>
        <p:spPr>
          <a:xfrm>
            <a:off x="4268984" y="2934393"/>
            <a:ext cx="0" cy="1648995"/>
          </a:xfrm>
          <a:prstGeom prst="line">
            <a:avLst/>
          </a:prstGeom>
          <a:ln w="28575" cap="rnd">
            <a:solidFill>
              <a:srgbClr val="8A847C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80D407-C59B-794A-85BB-92C3ED1794F4}"/>
              </a:ext>
            </a:extLst>
          </p:cNvPr>
          <p:cNvSpPr txBox="1">
            <a:spLocks/>
          </p:cNvSpPr>
          <p:nvPr/>
        </p:nvSpPr>
        <p:spPr>
          <a:xfrm>
            <a:off x="4560998" y="1077596"/>
            <a:ext cx="3735104" cy="1557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06259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06259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06259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06259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06259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78C462-CB8D-4D4F-8D23-52E76A3A078D}"/>
              </a:ext>
            </a:extLst>
          </p:cNvPr>
          <p:cNvSpPr txBox="1">
            <a:spLocks/>
          </p:cNvSpPr>
          <p:nvPr/>
        </p:nvSpPr>
        <p:spPr>
          <a:xfrm>
            <a:off x="329820" y="2981211"/>
            <a:ext cx="3735104" cy="1557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06259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06259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06259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06259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06259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F3BDC4-1F94-5A4B-8A8A-EEC50B6D90E7}"/>
              </a:ext>
            </a:extLst>
          </p:cNvPr>
          <p:cNvSpPr txBox="1"/>
          <p:nvPr/>
        </p:nvSpPr>
        <p:spPr>
          <a:xfrm>
            <a:off x="213779" y="1077596"/>
            <a:ext cx="36516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E8C818-6F7F-AE46-8507-5C93ADF2F6C6}"/>
              </a:ext>
            </a:extLst>
          </p:cNvPr>
          <p:cNvSpPr txBox="1"/>
          <p:nvPr/>
        </p:nvSpPr>
        <p:spPr>
          <a:xfrm>
            <a:off x="4444958" y="1077596"/>
            <a:ext cx="36516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CB6CCF-DB26-0D49-9B83-1B9E18A98EA0}"/>
              </a:ext>
            </a:extLst>
          </p:cNvPr>
          <p:cNvSpPr txBox="1"/>
          <p:nvPr/>
        </p:nvSpPr>
        <p:spPr>
          <a:xfrm>
            <a:off x="213779" y="2972898"/>
            <a:ext cx="36516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74E306-306D-6945-9B2F-8979F943DA71}"/>
              </a:ext>
            </a:extLst>
          </p:cNvPr>
          <p:cNvSpPr txBox="1"/>
          <p:nvPr/>
        </p:nvSpPr>
        <p:spPr>
          <a:xfrm>
            <a:off x="4444958" y="2972898"/>
            <a:ext cx="36516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112790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E0E88-3933-434E-AADC-85286ED1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666F74D-9005-6544-9D28-5A64193981A8}"/>
              </a:ext>
            </a:extLst>
          </p:cNvPr>
          <p:cNvCxnSpPr>
            <a:cxnSpLocks/>
          </p:cNvCxnSpPr>
          <p:nvPr/>
        </p:nvCxnSpPr>
        <p:spPr>
          <a:xfrm>
            <a:off x="2830882" y="1077596"/>
            <a:ext cx="0" cy="3353088"/>
          </a:xfrm>
          <a:prstGeom prst="line">
            <a:avLst/>
          </a:prstGeom>
          <a:ln w="28575" cap="rnd">
            <a:solidFill>
              <a:srgbClr val="8A847C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5469201-2CD1-E046-AA8C-9E8F76011C24}"/>
              </a:ext>
            </a:extLst>
          </p:cNvPr>
          <p:cNvSpPr txBox="1"/>
          <p:nvPr/>
        </p:nvSpPr>
        <p:spPr>
          <a:xfrm>
            <a:off x="242236" y="1052658"/>
            <a:ext cx="23347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7DF23A-CE50-064D-9BD9-B20BC07328D8}"/>
              </a:ext>
            </a:extLst>
          </p:cNvPr>
          <p:cNvCxnSpPr>
            <a:cxnSpLocks/>
          </p:cNvCxnSpPr>
          <p:nvPr/>
        </p:nvCxnSpPr>
        <p:spPr>
          <a:xfrm>
            <a:off x="5707085" y="1077596"/>
            <a:ext cx="0" cy="3353088"/>
          </a:xfrm>
          <a:prstGeom prst="line">
            <a:avLst/>
          </a:prstGeom>
          <a:ln w="28575" cap="rnd">
            <a:solidFill>
              <a:srgbClr val="8A847C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C00779-84AE-B148-B05F-0581E9D1747A}"/>
              </a:ext>
            </a:extLst>
          </p:cNvPr>
          <p:cNvSpPr txBox="1"/>
          <p:nvPr/>
        </p:nvSpPr>
        <p:spPr>
          <a:xfrm>
            <a:off x="3010374" y="1052658"/>
            <a:ext cx="23347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7B1343-0F8F-5645-B44E-B8F3857CCEE4}"/>
              </a:ext>
            </a:extLst>
          </p:cNvPr>
          <p:cNvSpPr txBox="1"/>
          <p:nvPr/>
        </p:nvSpPr>
        <p:spPr>
          <a:xfrm>
            <a:off x="5886578" y="1052658"/>
            <a:ext cx="23347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242279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Fetal Risk Index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Excessive UA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FHR Baseline Range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FHR Variability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FHR Accelerations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FHR Late Recovery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Fetal Risk Factor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Maternal Risk Factor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Obstetric Risk Factor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5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 </a:t>
            </a:r>
            <a:r>
              <a:rPr lang="en-US" dirty="0" err="1"/>
              <a:t>Thresholding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214933" cy="2935419"/>
          </a:xfrm>
        </p:spPr>
        <p:txBody>
          <a:bodyPr/>
          <a:lstStyle/>
          <a:p>
            <a:r>
              <a:rPr lang="en-US" dirty="0"/>
              <a:t>Samples of UA traces extracted for testing</a:t>
            </a:r>
          </a:p>
          <a:p>
            <a:r>
              <a:rPr lang="en-US" dirty="0"/>
              <a:t>Baseline (Orange)</a:t>
            </a:r>
          </a:p>
          <a:p>
            <a:r>
              <a:rPr lang="en-US" dirty="0"/>
              <a:t>Threshold (Green)</a:t>
            </a:r>
          </a:p>
          <a:p>
            <a:r>
              <a:rPr lang="en-US" dirty="0"/>
              <a:t>If mode is too high (above median), we use 25% quantile instead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968" y="1404801"/>
            <a:ext cx="4668211" cy="31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32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 Contraction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up time above Threshold</a:t>
            </a:r>
          </a:p>
          <a:p>
            <a:r>
              <a:rPr lang="en-US" dirty="0"/>
              <a:t>Clearly indicates Contractions</a:t>
            </a:r>
          </a:p>
          <a:p>
            <a:r>
              <a:rPr lang="en-US" dirty="0"/>
              <a:t>Mark all &lt; 30sec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800" y="1419201"/>
            <a:ext cx="4668211" cy="31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1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 Contraction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039478" cy="2935419"/>
          </a:xfrm>
        </p:spPr>
        <p:txBody>
          <a:bodyPr/>
          <a:lstStyle/>
          <a:p>
            <a:r>
              <a:rPr lang="en-US" dirty="0"/>
              <a:t>Contractions (Green)</a:t>
            </a:r>
          </a:p>
          <a:p>
            <a:r>
              <a:rPr lang="en-US" dirty="0"/>
              <a:t>Note contractions currently start 30sec in (we correct for this in the U/R ratio calculations) </a:t>
            </a:r>
          </a:p>
          <a:p>
            <a:r>
              <a:rPr lang="en-US" dirty="0"/>
              <a:t>In this example, 3 contractions are identified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968" y="1433601"/>
            <a:ext cx="4668211" cy="31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5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FHR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986156"/>
            <a:ext cx="3706933" cy="3161044"/>
          </a:xfrm>
        </p:spPr>
        <p:txBody>
          <a:bodyPr>
            <a:normAutofit/>
          </a:bodyPr>
          <a:lstStyle/>
          <a:p>
            <a:r>
              <a:rPr lang="en-US" dirty="0"/>
              <a:t>Use time not in contraction</a:t>
            </a:r>
          </a:p>
          <a:p>
            <a:r>
              <a:rPr lang="en-US" dirty="0"/>
              <a:t>Also remove all FHR=0 data</a:t>
            </a:r>
          </a:p>
          <a:p>
            <a:r>
              <a:rPr lang="en-US" dirty="0"/>
              <a:t>Identify FHR baseline via mode method</a:t>
            </a:r>
          </a:p>
          <a:p>
            <a:r>
              <a:rPr lang="en-US" dirty="0"/>
              <a:t>Again, if mode is above median, use the 25</a:t>
            </a:r>
            <a:r>
              <a:rPr lang="en-US" baseline="30000" dirty="0"/>
              <a:t>%</a:t>
            </a:r>
            <a:r>
              <a:rPr lang="en-US" dirty="0"/>
              <a:t> quantile instead</a:t>
            </a:r>
          </a:p>
          <a:p>
            <a:r>
              <a:rPr lang="en-US" dirty="0"/>
              <a:t>Variability is standard deviation over same timespan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283" y="1447152"/>
            <a:ext cx="4677896" cy="31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37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FHR Accelerations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986156"/>
            <a:ext cx="3706933" cy="2935419"/>
          </a:xfrm>
        </p:spPr>
        <p:txBody>
          <a:bodyPr/>
          <a:lstStyle/>
          <a:p>
            <a:r>
              <a:rPr lang="en-US" dirty="0"/>
              <a:t>Identify FHR levels more than 10 BPM above FHR baseline for more than 10 seconds</a:t>
            </a:r>
          </a:p>
          <a:p>
            <a:r>
              <a:rPr lang="en-US" dirty="0"/>
              <a:t>In this example, 1 acceleration is identified (purple line)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283" y="1447152"/>
            <a:ext cx="4677896" cy="31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24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FHR Late Recoveries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986156"/>
            <a:ext cx="3706933" cy="2935419"/>
          </a:xfrm>
        </p:spPr>
        <p:txBody>
          <a:bodyPr/>
          <a:lstStyle/>
          <a:p>
            <a:r>
              <a:rPr lang="en-US" dirty="0"/>
              <a:t>Start at the end of each contraction</a:t>
            </a:r>
          </a:p>
          <a:p>
            <a:r>
              <a:rPr lang="en-US" dirty="0"/>
              <a:t>Identify FHR levels deviating from baseline more than 15 BPM above after 15 seconds</a:t>
            </a:r>
          </a:p>
          <a:p>
            <a:r>
              <a:rPr lang="en-US" dirty="0"/>
              <a:t>In this example, 5 late recoveries are identified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645" y="1442053"/>
            <a:ext cx="4857071" cy="31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1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rgbClr val="554700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418_Insight_PPT_Template_Widescreen.pptx" id="{73A64340-6789-493E-AC3C-1A52E9D08C21}" vid="{A6E4994D-62AC-409B-AF30-40D91943B9D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oject Document" ma:contentTypeID="0x010100074B9AFD25A4EA41909628C77C61C03B00C579974150B82140A07A63A0B5A4497B" ma:contentTypeVersion="44" ma:contentTypeDescription="" ma:contentTypeScope="" ma:versionID="4df7a2340a592a3abcffdf014e9fb1ac">
  <xsd:schema xmlns:xsd="http://www.w3.org/2001/XMLSchema" xmlns:xs="http://www.w3.org/2001/XMLSchema" xmlns:p="http://schemas.microsoft.com/office/2006/metadata/properties" xmlns:ns2="7b37a39c-3424-4abf-bb08-b1c083f863ea" xmlns:ns3="4ff8b654-3131-434c-a672-468ee86cb4cd" targetNamespace="http://schemas.microsoft.com/office/2006/metadata/properties" ma:root="true" ma:fieldsID="26c8cdaab286fc3c06a09e811603762c" ns2:_="" ns3:_="">
    <xsd:import namespace="7b37a39c-3424-4abf-bb08-b1c083f863ea"/>
    <xsd:import namespace="4ff8b654-3131-434c-a672-468ee86cb4cd"/>
    <xsd:element name="properties">
      <xsd:complexType>
        <xsd:sequence>
          <xsd:element name="documentManagement">
            <xsd:complexType>
              <xsd:all>
                <xsd:element ref="ns2:DocStatus" minOccurs="0"/>
                <xsd:element ref="ns2:ProjectDocStatus" minOccurs="0"/>
                <xsd:element ref="ns2:BlueMetal_x0020_Client" minOccurs="0"/>
                <xsd:element ref="ns2:BlueMetal_x0020_Project" minOccurs="0"/>
                <xsd:element ref="ns2:Reusable" minOccurs="0"/>
                <xsd:element ref="ns2:kc07b24ee0fa4124b070dee108d899a1" minOccurs="0"/>
                <xsd:element ref="ns2:TaxCatchAll" minOccurs="0"/>
                <xsd:element ref="ns2:TaxCatchAllLabel" minOccurs="0"/>
                <xsd:element ref="ns2:cbc22ca9cb2847f1899adb62ddb0c2f3" minOccurs="0"/>
                <xsd:element ref="ns3:MediaServiceMetadata" minOccurs="0"/>
                <xsd:element ref="ns3:MediaServiceFastMetadata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37a39c-3424-4abf-bb08-b1c083f863ea" elementFormDefault="qualified">
    <xsd:import namespace="http://schemas.microsoft.com/office/2006/documentManagement/types"/>
    <xsd:import namespace="http://schemas.microsoft.com/office/infopath/2007/PartnerControls"/>
    <xsd:element name="DocStatus" ma:index="2" nillable="true" ma:displayName="Document Status" ma:default="Draft" ma:format="RadioButtons" ma:internalName="DocStatus" ma:readOnly="false">
      <xsd:simpleType>
        <xsd:restriction base="dms:Choice">
          <xsd:enumeration value="Draft"/>
          <xsd:enumeration value="Final"/>
          <xsd:enumeration value="Revised"/>
        </xsd:restriction>
      </xsd:simpleType>
    </xsd:element>
    <xsd:element name="ProjectDocStatus" ma:index="3" nillable="true" ma:displayName="Document Status" ma:default="Not Started" ma:format="Dropdown" ma:internalName="ProjectDocStatus" ma:readOnly="false">
      <xsd:simpleType>
        <xsd:restriction base="dms:Choice">
          <xsd:enumeration value="Not Started"/>
          <xsd:enumeration value="In Progress"/>
          <xsd:enumeration value="Completed"/>
          <xsd:enumeration value="Approved"/>
        </xsd:restriction>
      </xsd:simpleType>
    </xsd:element>
    <xsd:element name="BlueMetal_x0020_Client" ma:index="5" nillable="true" ma:displayName="BlueMetal Client" ma:list="{b155f60d-b57d-4941-a7f0-43bc37e3a509}" ma:internalName="BlueMetal_x0020_Client" ma:readOnly="false" ma:showField="Title" ma:web="7b37a39c-3424-4abf-bb08-b1c083f863ea">
      <xsd:simpleType>
        <xsd:restriction base="dms:Lookup"/>
      </xsd:simpleType>
    </xsd:element>
    <xsd:element name="BlueMetal_x0020_Project" ma:index="6" nillable="true" ma:displayName="BlueMetal Project" ma:list="{f30329cb-ac47-4422-a22f-c1a42163ebcd}" ma:internalName="BlueMetal_x0020_Project" ma:readOnly="false" ma:showField="Title" ma:web="7b37a39c-3424-4abf-bb08-b1c083f863ea">
      <xsd:simpleType>
        <xsd:restriction base="dms:Lookup"/>
      </xsd:simpleType>
    </xsd:element>
    <xsd:element name="Reusable" ma:index="8" nillable="true" ma:displayName="Reusable" ma:default="No" ma:description="Set to yes if the document may be useful by the broader organization" ma:format="Dropdown" ma:internalName="Reusable" ma:readOnly="false">
      <xsd:simpleType>
        <xsd:restriction base="dms:Choice">
          <xsd:enumeration value="Yes"/>
          <xsd:enumeration value="No"/>
        </xsd:restriction>
      </xsd:simpleType>
    </xsd:element>
    <xsd:element name="kc07b24ee0fa4124b070dee108d899a1" ma:index="9" nillable="true" ma:taxonomy="true" ma:internalName="kc07b24ee0fa4124b070dee108d899a1" ma:taxonomyFieldName="ProjectDocumentType" ma:displayName="Document Type" ma:readOnly="false" ma:fieldId="{4c07b24e-e0fa-4124-b070-dee108d899a1}" ma:sspId="375f0790-b448-4443-8e9a-aed00f2c2bd9" ma:termSetId="0aa5566a-5245-4005-91fc-39738865633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description="" ma:hidden="true" ma:list="{e83cfb74-5224-4b76-bc59-62e04f22110c}" ma:internalName="TaxCatchAll" ma:readOnly="false" ma:showField="CatchAllData" ma:web="7b37a39c-3424-4abf-bb08-b1c083f863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description="" ma:hidden="true" ma:list="{e83cfb74-5224-4b76-bc59-62e04f22110c}" ma:internalName="TaxCatchAllLabel" ma:readOnly="true" ma:showField="CatchAllDataLabel" ma:web="7b37a39c-3424-4abf-bb08-b1c083f863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bc22ca9cb2847f1899adb62ddb0c2f3" ma:index="16" nillable="true" ma:taxonomy="true" ma:internalName="cbc22ca9cb2847f1899adb62ddb0c2f3" ma:taxonomyFieldName="Technology" ma:displayName="Technology" ma:readOnly="false" ma:fieldId="{cbc22ca9-cb28-47f1-899a-db62ddb0c2f3}" ma:sspId="375f0790-b448-4443-8e9a-aed00f2c2bd9" ma:termSetId="1b697af4-cb32-471c-a542-a43d52cb352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21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f8b654-3131-434c-a672-468ee86cb4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Status xmlns="7b37a39c-3424-4abf-bb08-b1c083f863ea">Draft</DocStatus>
    <TaxCatchAll xmlns="7b37a39c-3424-4abf-bb08-b1c083f863ea"/>
    <ProjectDocStatus xmlns="7b37a39c-3424-4abf-bb08-b1c083f863ea">Not Started</ProjectDocStatus>
    <BlueMetal_x0020_Client xmlns="7b37a39c-3424-4abf-bb08-b1c083f863ea" xsi:nil="true"/>
    <BlueMetal_x0020_Project xmlns="7b37a39c-3424-4abf-bb08-b1c083f863ea" xsi:nil="true"/>
    <kc07b24ee0fa4124b070dee108d899a1 xmlns="7b37a39c-3424-4abf-bb08-b1c083f863ea">
      <Terms xmlns="http://schemas.microsoft.com/office/infopath/2007/PartnerControls"/>
    </kc07b24ee0fa4124b070dee108d899a1>
    <cbc22ca9cb2847f1899adb62ddb0c2f3 xmlns="7b37a39c-3424-4abf-bb08-b1c083f863ea">
      <Terms xmlns="http://schemas.microsoft.com/office/infopath/2007/PartnerControls"/>
    </cbc22ca9cb2847f1899adb62ddb0c2f3>
    <Reusable xmlns="7b37a39c-3424-4abf-bb08-b1c083f863ea">No</Reusable>
    <SharedWithUsers xmlns="7b37a39c-3424-4abf-bb08-b1c083f863ea">
      <UserInfo>
        <DisplayName>Griffin, Michael</DisplayName>
        <AccountId>182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E742B8A9-16BC-45AF-8E2C-9831D2C1AF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703668-12DB-4698-8FAC-65F0E2F2F6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37a39c-3424-4abf-bb08-b1c083f863ea"/>
    <ds:schemaRef ds:uri="4ff8b654-3131-434c-a672-468ee86cb4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C550AB-1ED1-4A74-A18A-2E05E48C288E}">
  <ds:schemaRefs>
    <ds:schemaRef ds:uri="http://schemas.microsoft.com/office/2006/metadata/properties"/>
    <ds:schemaRef ds:uri="http://schemas.microsoft.com/office/infopath/2007/PartnerControls"/>
    <ds:schemaRef ds:uri="7b37a39c-3424-4abf-bb08-b1c083f863e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14179</TotalTime>
  <Words>749</Words>
  <Application>Microsoft Office PowerPoint</Application>
  <PresentationFormat>On-screen Show (16:9)</PresentationFormat>
  <Paragraphs>186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Rockwell</vt:lpstr>
      <vt:lpstr>Verdana</vt:lpstr>
      <vt:lpstr>Office Theme</vt:lpstr>
      <vt:lpstr>Keeping Labor Safe – Phase 2</vt:lpstr>
      <vt:lpstr>Analysis Process (to date)</vt:lpstr>
      <vt:lpstr>Fetal Risk Index Components</vt:lpstr>
      <vt:lpstr>UA Thresholding</vt:lpstr>
      <vt:lpstr>UA Contraction Identification</vt:lpstr>
      <vt:lpstr>UA Contraction Identification</vt:lpstr>
      <vt:lpstr>FHR Baseline</vt:lpstr>
      <vt:lpstr>FHR Accelerations</vt:lpstr>
      <vt:lpstr>FHR Late Recoveries</vt:lpstr>
      <vt:lpstr>Results</vt:lpstr>
      <vt:lpstr>Results: Excessive UA</vt:lpstr>
      <vt:lpstr>Results: FHR Baseline</vt:lpstr>
      <vt:lpstr>Results: FHR Accelerations</vt:lpstr>
      <vt:lpstr>Results: FHR Variability</vt:lpstr>
      <vt:lpstr>Results: FHR Late Recovery</vt:lpstr>
      <vt:lpstr>ToDo’s:</vt:lpstr>
      <vt:lpstr>Recommendations</vt:lpstr>
      <vt:lpstr>Appendix</vt:lpstr>
      <vt:lpstr>UA Curve Fitting</vt:lpstr>
      <vt:lpstr>UA Curve Fitting</vt:lpstr>
      <vt:lpstr>UA Curve Fitting - Conclusion</vt:lpstr>
      <vt:lpstr>PowerPoint Presentation</vt:lpstr>
      <vt:lpstr>PowerPoint Presentation</vt:lpstr>
    </vt:vector>
  </TitlesOfParts>
  <Company>Insight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Finco, Lucas</dc:creator>
  <cp:lastModifiedBy>Finco, Lucas</cp:lastModifiedBy>
  <cp:revision>63</cp:revision>
  <dcterms:created xsi:type="dcterms:W3CDTF">2018-09-12T13:15:21Z</dcterms:created>
  <dcterms:modified xsi:type="dcterms:W3CDTF">2019-12-04T15:06:02Z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0x010100074B9AFD25A4EA41909628C77C61C03B00C579974150B82140A07A63A0B5A4497B</vt:lpwstr>
  </property>
  <property fmtid="{D5CDD505-2E9C-101B-9397-08002B2CF9AE}" pid="3" name="Technology">
    <vt:lpwstr/>
  </property>
  <property fmtid="{D5CDD505-2E9C-101B-9397-08002B2CF9AE}" pid="4" name="ProjectDocumentType">
    <vt:lpwstr/>
  </property>
</Properties>
</file>